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57" r:id="rId3"/>
    <p:sldId id="258" r:id="rId4"/>
    <p:sldId id="262" r:id="rId5"/>
    <p:sldId id="259" r:id="rId6"/>
    <p:sldId id="260" r:id="rId7"/>
    <p:sldId id="261" r:id="rId8"/>
    <p:sldId id="263" r:id="rId9"/>
    <p:sldId id="266"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4DE59B-8CD8-44AB-8763-B724D2230C8C}"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892433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DE59B-8CD8-44AB-8763-B724D2230C8C}"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330699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4DE59B-8CD8-44AB-8763-B724D2230C8C}"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2946235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4DE59B-8CD8-44AB-8763-B724D2230C8C}"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1063985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4DE59B-8CD8-44AB-8763-B724D2230C8C}"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2406445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4DE59B-8CD8-44AB-8763-B724D2230C8C}"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1484104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4DE59B-8CD8-44AB-8763-B724D2230C8C}"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1010290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DE59B-8CD8-44AB-8763-B724D2230C8C}"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1443989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4DE59B-8CD8-44AB-8763-B724D2230C8C}"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26321945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DE59B-8CD8-44AB-8763-B724D2230C8C}"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272690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4DE59B-8CD8-44AB-8763-B724D2230C8C}"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803F93-9443-4464-810C-C10D66DF97D7}" type="slidenum">
              <a:rPr lang="en-US" smtClean="0"/>
              <a:t>‹#›</a:t>
            </a:fld>
            <a:endParaRPr lang="en-US"/>
          </a:p>
        </p:txBody>
      </p:sp>
    </p:spTree>
    <p:extLst>
      <p:ext uri="{BB962C8B-B14F-4D97-AF65-F5344CB8AC3E}">
        <p14:creationId xmlns:p14="http://schemas.microsoft.com/office/powerpoint/2010/main" val="2669490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4DE59B-8CD8-44AB-8763-B724D2230C8C}" type="datetimeFigureOut">
              <a:rPr lang="en-US" smtClean="0"/>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803F93-9443-4464-810C-C10D66DF97D7}" type="slidenum">
              <a:rPr lang="en-US" smtClean="0"/>
              <a:t>‹#›</a:t>
            </a:fld>
            <a:endParaRPr lang="en-US"/>
          </a:p>
        </p:txBody>
      </p:sp>
    </p:spTree>
    <p:extLst>
      <p:ext uri="{BB962C8B-B14F-4D97-AF65-F5344CB8AC3E}">
        <p14:creationId xmlns:p14="http://schemas.microsoft.com/office/powerpoint/2010/main" val="109914030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emf"/><Relationship Id="rId7" Type="http://schemas.openxmlformats.org/officeDocument/2006/relationships/image" Target="../media/image17.emf"/><Relationship Id="rId2" Type="http://schemas.openxmlformats.org/officeDocument/2006/relationships/image" Target="../media/image12.emf"/><Relationship Id="rId1" Type="http://schemas.openxmlformats.org/officeDocument/2006/relationships/slideLayout" Target="../slideLayouts/slideLayout2.xml"/><Relationship Id="rId6" Type="http://schemas.openxmlformats.org/officeDocument/2006/relationships/image" Target="../media/image16.jpeg"/><Relationship Id="rId11" Type="http://schemas.openxmlformats.org/officeDocument/2006/relationships/image" Target="../media/image21.png"/><Relationship Id="rId5" Type="http://schemas.openxmlformats.org/officeDocument/2006/relationships/image" Target="../media/image15.emf"/><Relationship Id="rId10" Type="http://schemas.openxmlformats.org/officeDocument/2006/relationships/image" Target="../media/image20.emf"/><Relationship Id="rId4" Type="http://schemas.openxmlformats.org/officeDocument/2006/relationships/image" Target="../media/image14.emf"/><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24.emf"/></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2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1600200"/>
          </a:xfrm>
        </p:spPr>
        <p:style>
          <a:lnRef idx="1">
            <a:schemeClr val="dk1"/>
          </a:lnRef>
          <a:fillRef idx="2">
            <a:schemeClr val="dk1"/>
          </a:fillRef>
          <a:effectRef idx="1">
            <a:schemeClr val="dk1"/>
          </a:effectRef>
          <a:fontRef idx="minor">
            <a:schemeClr val="dk1"/>
          </a:fontRef>
        </p:style>
        <p:txBody>
          <a:bodyPr>
            <a:normAutofit/>
          </a:bodyPr>
          <a:lstStyle/>
          <a:p>
            <a:r>
              <a:rPr lang="sr-Cyrl-RS" sz="2800" dirty="0" smtClean="0">
                <a:latin typeface="Franklin Gothic Demi" panose="020B0703020102020204" pitchFamily="34" charset="0"/>
              </a:rPr>
              <a:t>РЕКОНСТРУКЦИЈА ТРГА НЕМАЊИЋА, БРУС</a:t>
            </a:r>
            <a:r>
              <a:rPr lang="sr-Cyrl-RS" sz="3200" dirty="0" smtClean="0"/>
              <a:t/>
            </a:r>
            <a:br>
              <a:rPr lang="sr-Cyrl-RS" sz="3200" dirty="0" smtClean="0"/>
            </a:br>
            <a:r>
              <a:rPr lang="sr-Cyrl-RS" sz="1800" dirty="0" smtClean="0">
                <a:latin typeface="Franklin Gothic Demi" panose="020B0703020102020204" pitchFamily="34" charset="0"/>
              </a:rPr>
              <a:t>на катастарским парцелама број </a:t>
            </a:r>
            <a:r>
              <a:rPr lang="nn-NO" sz="1800" dirty="0" smtClean="0">
                <a:latin typeface="Franklin Gothic Demi" panose="020B0703020102020204" pitchFamily="34" charset="0"/>
              </a:rPr>
              <a:t>935/1, 935/2, 1240/3 i 1237/2</a:t>
            </a:r>
            <a:br>
              <a:rPr lang="nn-NO" sz="1800" dirty="0" smtClean="0">
                <a:latin typeface="Franklin Gothic Demi" panose="020B0703020102020204" pitchFamily="34" charset="0"/>
              </a:rPr>
            </a:br>
            <a:r>
              <a:rPr lang="nn-NO" sz="1800" dirty="0" smtClean="0">
                <a:latin typeface="Franklin Gothic Demi" panose="020B0703020102020204" pitchFamily="34" charset="0"/>
              </a:rPr>
              <a:t>KO </a:t>
            </a:r>
            <a:r>
              <a:rPr lang="sr-Cyrl-RS" sz="1800" dirty="0" smtClean="0">
                <a:latin typeface="Franklin Gothic Demi" panose="020B0703020102020204" pitchFamily="34" charset="0"/>
              </a:rPr>
              <a:t>Брус, општина Брус</a:t>
            </a:r>
            <a:endParaRPr lang="en-US" sz="1800" dirty="0">
              <a:latin typeface="Franklin Gothic Demi" panose="020B0703020102020204" pitchFamily="34" charset="0"/>
            </a:endParaRPr>
          </a:p>
        </p:txBody>
      </p:sp>
      <p:sp>
        <p:nvSpPr>
          <p:cNvPr id="3" name="Subtitle 2"/>
          <p:cNvSpPr>
            <a:spLocks noGrp="1"/>
          </p:cNvSpPr>
          <p:nvPr>
            <p:ph type="subTitle" idx="1"/>
          </p:nvPr>
        </p:nvSpPr>
        <p:spPr>
          <a:xfrm>
            <a:off x="1371600" y="5474285"/>
            <a:ext cx="6400800" cy="457200"/>
          </a:xfrm>
        </p:spPr>
        <p:txBody>
          <a:bodyPr>
            <a:normAutofit/>
          </a:bodyPr>
          <a:lstStyle/>
          <a:p>
            <a:r>
              <a:rPr lang="sr-Cyrl-RS" sz="1600" b="1" dirty="0" smtClean="0">
                <a:solidFill>
                  <a:schemeClr val="tx1">
                    <a:lumMod val="95000"/>
                    <a:lumOff val="5000"/>
                  </a:schemeClr>
                </a:solidFill>
              </a:rPr>
              <a:t>БРУС, ОКТОБАР 2026.</a:t>
            </a:r>
            <a:endParaRPr lang="en-US" sz="1600" b="1" dirty="0">
              <a:solidFill>
                <a:schemeClr val="tx1">
                  <a:lumMod val="95000"/>
                  <a:lumOff val="5000"/>
                </a:schemeClr>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667000"/>
            <a:ext cx="7772400" cy="278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46838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style>
          <a:lnRef idx="1">
            <a:schemeClr val="dk1"/>
          </a:lnRef>
          <a:fillRef idx="2">
            <a:schemeClr val="dk1"/>
          </a:fillRef>
          <a:effectRef idx="1">
            <a:schemeClr val="dk1"/>
          </a:effectRef>
          <a:fontRef idx="minor">
            <a:schemeClr val="dk1"/>
          </a:fontRef>
        </p:style>
        <p:txBody>
          <a:bodyPr>
            <a:normAutofit/>
          </a:bodyPr>
          <a:lstStyle/>
          <a:p>
            <a:r>
              <a:rPr lang="sr-Cyrl-RS" sz="2800" dirty="0" smtClean="0">
                <a:latin typeface="Arial Black" panose="020B0A04020102020204" pitchFamily="34" charset="0"/>
              </a:rPr>
              <a:t>ОСНОВНИ ПОДАЦИ О ПРОЈЕКТУ:</a:t>
            </a:r>
            <a:endParaRPr lang="en-US" sz="2800" dirty="0">
              <a:latin typeface="Arial Black" panose="020B0A04020102020204" pitchFamily="34" charset="0"/>
            </a:endParaRPr>
          </a:p>
        </p:txBody>
      </p:sp>
      <p:sp>
        <p:nvSpPr>
          <p:cNvPr id="3" name="Content Placeholder 2"/>
          <p:cNvSpPr>
            <a:spLocks noGrp="1"/>
          </p:cNvSpPr>
          <p:nvPr>
            <p:ph idx="1"/>
          </p:nvPr>
        </p:nvSpPr>
        <p:spPr>
          <a:xfrm>
            <a:off x="457200" y="1036637"/>
            <a:ext cx="8229600" cy="5287964"/>
          </a:xfrm>
        </p:spPr>
        <p:txBody>
          <a:bodyPr>
            <a:normAutofit/>
          </a:bodyPr>
          <a:lstStyle/>
          <a:p>
            <a:pPr marL="0" indent="0" algn="just">
              <a:spcBef>
                <a:spcPts val="0"/>
              </a:spcBef>
              <a:buNone/>
            </a:pPr>
            <a:r>
              <a:rPr lang="sr-Cyrl-RS" sz="1400" dirty="0" smtClean="0"/>
              <a:t>	</a:t>
            </a:r>
            <a:r>
              <a:rPr lang="sr-Cyrl-RS" sz="1400" dirty="0" smtClean="0">
                <a:latin typeface="Franklin Gothic Demi" panose="020B0703020102020204" pitchFamily="34" charset="0"/>
              </a:rPr>
              <a:t>Инвеститор:</a:t>
            </a:r>
          </a:p>
          <a:p>
            <a:pPr marL="0" indent="0" algn="just">
              <a:spcBef>
                <a:spcPts val="0"/>
              </a:spcBef>
              <a:buNone/>
            </a:pPr>
            <a:r>
              <a:rPr lang="sr-Cyrl-RS" sz="1400" dirty="0" smtClean="0">
                <a:latin typeface="Franklin Gothic Demi" panose="020B0703020102020204" pitchFamily="34" charset="0"/>
              </a:rPr>
              <a:t>	Општина Брус, </a:t>
            </a:r>
          </a:p>
          <a:p>
            <a:pPr marL="0" indent="0" algn="just">
              <a:spcBef>
                <a:spcPts val="0"/>
              </a:spcBef>
              <a:buNone/>
            </a:pPr>
            <a:r>
              <a:rPr lang="sr-Cyrl-RS" sz="1400" dirty="0" smtClean="0">
                <a:latin typeface="Franklin Gothic Demi" panose="020B0703020102020204" pitchFamily="34" charset="0"/>
              </a:rPr>
              <a:t>	Краља Петра </a:t>
            </a:r>
            <a:r>
              <a:rPr lang="en-US" sz="1400" dirty="0" smtClean="0">
                <a:latin typeface="Franklin Gothic Demi" panose="020B0703020102020204" pitchFamily="34" charset="0"/>
              </a:rPr>
              <a:t>I</a:t>
            </a:r>
            <a:r>
              <a:rPr lang="sr-Cyrl-RS" sz="1400" dirty="0">
                <a:latin typeface="Franklin Gothic Demi" panose="020B0703020102020204" pitchFamily="34" charset="0"/>
              </a:rPr>
              <a:t> </a:t>
            </a:r>
            <a:r>
              <a:rPr lang="sr-Cyrl-RS" sz="1400" dirty="0" smtClean="0">
                <a:latin typeface="Franklin Gothic Demi" panose="020B0703020102020204" pitchFamily="34" charset="0"/>
              </a:rPr>
              <a:t>број 120, 37220 Брус</a:t>
            </a:r>
          </a:p>
          <a:p>
            <a:pPr marL="0" indent="0" algn="just">
              <a:spcBef>
                <a:spcPts val="0"/>
              </a:spcBef>
              <a:buNone/>
            </a:pPr>
            <a:r>
              <a:rPr lang="sr-Cyrl-RS" sz="1400" dirty="0" smtClean="0">
                <a:latin typeface="Franklin Gothic Demi" panose="020B0703020102020204" pitchFamily="34" charset="0"/>
              </a:rPr>
              <a:t>	МБ:07195133; ПИБ 101139819</a:t>
            </a:r>
          </a:p>
          <a:p>
            <a:pPr marL="0" indent="0" algn="just">
              <a:spcBef>
                <a:spcPts val="0"/>
              </a:spcBef>
              <a:buNone/>
            </a:pPr>
            <a:endParaRPr lang="sr-Cyrl-RS" sz="1400" dirty="0">
              <a:latin typeface="Franklin Gothic Demi" panose="020B0703020102020204" pitchFamily="34" charset="0"/>
            </a:endParaRPr>
          </a:p>
          <a:p>
            <a:pPr marL="0" indent="0" algn="just">
              <a:spcBef>
                <a:spcPts val="0"/>
              </a:spcBef>
              <a:buNone/>
            </a:pPr>
            <a:r>
              <a:rPr lang="sr-Cyrl-RS" sz="1400" dirty="0" smtClean="0">
                <a:latin typeface="Franklin Gothic Demi" panose="020B0703020102020204" pitchFamily="34" charset="0"/>
              </a:rPr>
              <a:t>	Објекат:</a:t>
            </a:r>
            <a:r>
              <a:rPr lang="en-US" sz="1400" dirty="0" smtClean="0">
                <a:latin typeface="Franklin Gothic Demi" panose="020B0703020102020204" pitchFamily="34" charset="0"/>
              </a:rPr>
              <a:t> </a:t>
            </a:r>
            <a:r>
              <a:rPr lang="sr-Cyrl-RS" sz="1400" dirty="0" smtClean="0">
                <a:latin typeface="Franklin Gothic Demi" panose="020B0703020102020204" pitchFamily="34" charset="0"/>
              </a:rPr>
              <a:t>Реконструкција Трга Немањића</a:t>
            </a:r>
            <a:r>
              <a:rPr lang="en-US" sz="1400" dirty="0" smtClean="0">
                <a:latin typeface="Franklin Gothic Demi" panose="020B0703020102020204" pitchFamily="34" charset="0"/>
              </a:rPr>
              <a:t> </a:t>
            </a:r>
            <a:r>
              <a:rPr lang="sr-Cyrl-RS" sz="1400" dirty="0" smtClean="0">
                <a:latin typeface="Franklin Gothic Demi" panose="020B0703020102020204" pitchFamily="34" charset="0"/>
              </a:rPr>
              <a:t>на катастарским парцелама број </a:t>
            </a:r>
            <a:r>
              <a:rPr lang="ru-RU" sz="1400" dirty="0">
                <a:latin typeface="Franklin Gothic Demi" panose="020B0703020102020204" pitchFamily="34" charset="0"/>
              </a:rPr>
              <a:t>935/1, </a:t>
            </a:r>
            <a:r>
              <a:rPr lang="en-US" sz="1400" dirty="0" smtClean="0">
                <a:latin typeface="Franklin Gothic Demi" panose="020B0703020102020204" pitchFamily="34" charset="0"/>
              </a:rPr>
              <a:t>	</a:t>
            </a:r>
            <a:r>
              <a:rPr lang="ru-RU" sz="1400" dirty="0" smtClean="0">
                <a:latin typeface="Franklin Gothic Demi" panose="020B0703020102020204" pitchFamily="34" charset="0"/>
              </a:rPr>
              <a:t>935/2</a:t>
            </a:r>
            <a:r>
              <a:rPr lang="ru-RU" sz="1400" dirty="0">
                <a:latin typeface="Franklin Gothic Demi" panose="020B0703020102020204" pitchFamily="34" charset="0"/>
              </a:rPr>
              <a:t>, 1240/3 i </a:t>
            </a:r>
            <a:r>
              <a:rPr lang="ru-RU" sz="1400" dirty="0" smtClean="0">
                <a:latin typeface="Franklin Gothic Demi" panose="020B0703020102020204" pitchFamily="34" charset="0"/>
              </a:rPr>
              <a:t>1237/2 KO </a:t>
            </a:r>
            <a:r>
              <a:rPr lang="ru-RU" sz="1400" dirty="0">
                <a:latin typeface="Franklin Gothic Demi" panose="020B0703020102020204" pitchFamily="34" charset="0"/>
              </a:rPr>
              <a:t>Брус, </a:t>
            </a:r>
            <a:r>
              <a:rPr lang="ru-RU" sz="1400">
                <a:latin typeface="Franklin Gothic Demi" panose="020B0703020102020204" pitchFamily="34" charset="0"/>
              </a:rPr>
              <a:t>општина </a:t>
            </a:r>
            <a:r>
              <a:rPr lang="ru-RU" sz="1400" smtClean="0">
                <a:latin typeface="Franklin Gothic Demi" panose="020B0703020102020204" pitchFamily="34" charset="0"/>
              </a:rPr>
              <a:t>Брус</a:t>
            </a:r>
            <a:endParaRPr lang="ru-RU" sz="1400" dirty="0" smtClean="0">
              <a:latin typeface="Franklin Gothic Demi" panose="020B0703020102020204" pitchFamily="34" charset="0"/>
            </a:endParaRPr>
          </a:p>
          <a:p>
            <a:pPr marL="0" indent="0" algn="just">
              <a:spcBef>
                <a:spcPts val="0"/>
              </a:spcBef>
              <a:buNone/>
            </a:pPr>
            <a:r>
              <a:rPr lang="ru-RU" sz="1400" dirty="0">
                <a:latin typeface="Franklin Gothic Demi" panose="020B0703020102020204" pitchFamily="34" charset="0"/>
              </a:rPr>
              <a:t>	</a:t>
            </a:r>
            <a:endParaRPr lang="ru-RU" sz="1400" dirty="0" smtClean="0">
              <a:latin typeface="Franklin Gothic Demi" panose="020B0703020102020204" pitchFamily="34" charset="0"/>
            </a:endParaRPr>
          </a:p>
          <a:p>
            <a:pPr marL="0" indent="0" algn="just">
              <a:spcBef>
                <a:spcPts val="0"/>
              </a:spcBef>
              <a:buNone/>
            </a:pPr>
            <a:r>
              <a:rPr lang="ru-RU" sz="1400" dirty="0">
                <a:latin typeface="Franklin Gothic Demi" panose="020B0703020102020204" pitchFamily="34" charset="0"/>
              </a:rPr>
              <a:t>	</a:t>
            </a:r>
            <a:r>
              <a:rPr lang="ru-RU" sz="1400" dirty="0" smtClean="0">
                <a:latin typeface="Franklin Gothic Demi" panose="020B0703020102020204" pitchFamily="34" charset="0"/>
              </a:rPr>
              <a:t>Врста техничке документације:</a:t>
            </a:r>
            <a:r>
              <a:rPr lang="en-US" sz="1400" dirty="0" smtClean="0">
                <a:latin typeface="Franklin Gothic Demi" panose="020B0703020102020204" pitchFamily="34" charset="0"/>
              </a:rPr>
              <a:t> </a:t>
            </a:r>
            <a:r>
              <a:rPr lang="ru-RU" sz="1400" dirty="0" smtClean="0">
                <a:latin typeface="Franklin Gothic Demi" panose="020B0703020102020204" pitchFamily="34" charset="0"/>
              </a:rPr>
              <a:t>ПЗИ-Пројекат за извођење</a:t>
            </a:r>
          </a:p>
          <a:p>
            <a:pPr marL="0" indent="0" algn="just">
              <a:spcBef>
                <a:spcPts val="0"/>
              </a:spcBef>
              <a:buNone/>
            </a:pPr>
            <a:endParaRPr lang="ru-RU" sz="1400" dirty="0">
              <a:latin typeface="Franklin Gothic Demi" panose="020B0703020102020204" pitchFamily="34" charset="0"/>
            </a:endParaRPr>
          </a:p>
          <a:p>
            <a:pPr marL="0" indent="0" algn="just">
              <a:spcBef>
                <a:spcPts val="0"/>
              </a:spcBef>
              <a:buNone/>
            </a:pPr>
            <a:r>
              <a:rPr lang="ru-RU" sz="1400" dirty="0" smtClean="0">
                <a:latin typeface="Franklin Gothic Demi" panose="020B0703020102020204" pitchFamily="34" charset="0"/>
              </a:rPr>
              <a:t>	Врста радова:</a:t>
            </a:r>
            <a:r>
              <a:rPr lang="en-US" sz="1400" dirty="0" smtClean="0">
                <a:latin typeface="Franklin Gothic Demi" panose="020B0703020102020204" pitchFamily="34" charset="0"/>
              </a:rPr>
              <a:t> </a:t>
            </a:r>
            <a:r>
              <a:rPr lang="ru-RU" sz="1400" dirty="0" smtClean="0">
                <a:latin typeface="Franklin Gothic Demi" panose="020B0703020102020204" pitchFamily="34" charset="0"/>
              </a:rPr>
              <a:t>Реконструкција</a:t>
            </a:r>
          </a:p>
          <a:p>
            <a:pPr marL="0" indent="0" algn="just">
              <a:spcBef>
                <a:spcPts val="0"/>
              </a:spcBef>
              <a:buNone/>
            </a:pPr>
            <a:endParaRPr lang="ru-RU" sz="1400" dirty="0">
              <a:latin typeface="Franklin Gothic Demi" panose="020B0703020102020204" pitchFamily="34" charset="0"/>
            </a:endParaRPr>
          </a:p>
          <a:p>
            <a:pPr marL="0" indent="0" algn="just">
              <a:spcBef>
                <a:spcPts val="0"/>
              </a:spcBef>
              <a:buNone/>
            </a:pPr>
            <a:r>
              <a:rPr lang="ru-RU" sz="1400" dirty="0" smtClean="0">
                <a:latin typeface="Franklin Gothic Demi" panose="020B0703020102020204" pitchFamily="34" charset="0"/>
              </a:rPr>
              <a:t>	</a:t>
            </a:r>
            <a:endParaRPr lang="en-US" sz="1400" dirty="0" smtClean="0">
              <a:latin typeface="Franklin Gothic Demi" panose="020B0703020102020204" pitchFamily="34" charset="0"/>
            </a:endParaRPr>
          </a:p>
          <a:p>
            <a:pPr marL="0" indent="0" algn="just">
              <a:spcBef>
                <a:spcPts val="0"/>
              </a:spcBef>
              <a:buNone/>
            </a:pPr>
            <a:r>
              <a:rPr lang="en-US" sz="1400" dirty="0">
                <a:latin typeface="Franklin Gothic Demi" panose="020B0703020102020204" pitchFamily="34" charset="0"/>
              </a:rPr>
              <a:t>	</a:t>
            </a:r>
            <a:r>
              <a:rPr lang="ru-RU" sz="1400" dirty="0" smtClean="0">
                <a:latin typeface="Franklin Gothic Demi" panose="020B0703020102020204" pitchFamily="34" charset="0"/>
              </a:rPr>
              <a:t>Пројектант:</a:t>
            </a:r>
          </a:p>
          <a:p>
            <a:pPr marL="0" indent="0" algn="just">
              <a:spcBef>
                <a:spcPts val="0"/>
              </a:spcBef>
              <a:buNone/>
            </a:pPr>
            <a:r>
              <a:rPr lang="ru-RU" sz="1400" dirty="0">
                <a:latin typeface="Franklin Gothic Demi" panose="020B0703020102020204" pitchFamily="34" charset="0"/>
              </a:rPr>
              <a:t>	</a:t>
            </a:r>
            <a:r>
              <a:rPr lang="ru-RU" sz="1400" dirty="0" smtClean="0">
                <a:latin typeface="Franklin Gothic Demi" panose="020B0703020102020204" pitchFamily="34" charset="0"/>
              </a:rPr>
              <a:t>ГР ‘’САВИЋ </a:t>
            </a:r>
            <a:r>
              <a:rPr lang="en-US" sz="1400" b="1" dirty="0" smtClean="0">
                <a:latin typeface="Franklin Gothic Demi" panose="020B0703020102020204" pitchFamily="34" charset="0"/>
              </a:rPr>
              <a:t>N&amp;ND</a:t>
            </a:r>
            <a:r>
              <a:rPr lang="en-US" sz="1400" dirty="0" smtClean="0">
                <a:latin typeface="Franklin Gothic Demi" panose="020B0703020102020204" pitchFamily="34" charset="0"/>
              </a:rPr>
              <a:t> </a:t>
            </a:r>
            <a:r>
              <a:rPr lang="sr-Cyrl-RS" sz="1400" dirty="0" smtClean="0">
                <a:latin typeface="Franklin Gothic Demi" panose="020B0703020102020204" pitchFamily="34" charset="0"/>
              </a:rPr>
              <a:t>ИНЖЕЊЕРИНГ, Александровац</a:t>
            </a:r>
          </a:p>
          <a:p>
            <a:pPr marL="0" indent="0" algn="just">
              <a:spcBef>
                <a:spcPts val="0"/>
              </a:spcBef>
              <a:buNone/>
            </a:pPr>
            <a:r>
              <a:rPr lang="sr-Cyrl-RS" sz="1400" dirty="0">
                <a:latin typeface="Franklin Gothic Demi" panose="020B0703020102020204" pitchFamily="34" charset="0"/>
              </a:rPr>
              <a:t>	</a:t>
            </a:r>
            <a:r>
              <a:rPr lang="sr-Cyrl-RS" sz="1400" dirty="0" smtClean="0">
                <a:latin typeface="Franklin Gothic Demi" panose="020B0703020102020204" pitchFamily="34" charset="0"/>
              </a:rPr>
              <a:t>Одговорни пројектант Савић Лидија, дипл.инж.грађ</a:t>
            </a:r>
            <a:r>
              <a:rPr lang="en-US" sz="1400" dirty="0" smtClean="0">
                <a:latin typeface="Franklin Gothic Demi" panose="020B0703020102020204" pitchFamily="34" charset="0"/>
              </a:rPr>
              <a:t>.</a:t>
            </a:r>
            <a:r>
              <a:rPr lang="sr-Cyrl-RS" sz="1400" dirty="0" smtClean="0">
                <a:latin typeface="Franklin Gothic Demi" panose="020B0703020102020204" pitchFamily="34" charset="0"/>
              </a:rPr>
              <a:t> (лиценца ИКС број 310 Е 101 06)</a:t>
            </a:r>
            <a:endParaRPr lang="en-US" sz="1400" dirty="0" smtClean="0">
              <a:latin typeface="Franklin Gothic Demi" panose="020B0703020102020204" pitchFamily="34" charset="0"/>
            </a:endParaRPr>
          </a:p>
          <a:p>
            <a:pPr marL="0" indent="0" algn="just">
              <a:spcBef>
                <a:spcPts val="0"/>
              </a:spcBef>
              <a:buNone/>
            </a:pPr>
            <a:r>
              <a:rPr lang="en-US" sz="1400" dirty="0" smtClean="0">
                <a:latin typeface="Franklin Gothic Demi" panose="020B0703020102020204" pitchFamily="34" charset="0"/>
              </a:rPr>
              <a:t>	</a:t>
            </a:r>
          </a:p>
          <a:p>
            <a:pPr marL="0" indent="0" algn="just">
              <a:spcBef>
                <a:spcPts val="0"/>
              </a:spcBef>
              <a:buNone/>
            </a:pPr>
            <a:endParaRPr lang="en-US" sz="1400" dirty="0">
              <a:latin typeface="Franklin Gothic Demi" panose="020B0703020102020204" pitchFamily="34" charset="0"/>
            </a:endParaRPr>
          </a:p>
          <a:p>
            <a:pPr marL="0" indent="0" algn="just">
              <a:spcBef>
                <a:spcPts val="0"/>
              </a:spcBef>
              <a:buNone/>
            </a:pPr>
            <a:r>
              <a:rPr lang="en-US" sz="1400" dirty="0" smtClean="0">
                <a:latin typeface="Franklin Gothic Demi" panose="020B0703020102020204" pitchFamily="34" charset="0"/>
              </a:rPr>
              <a:t>	</a:t>
            </a:r>
          </a:p>
          <a:p>
            <a:pPr marL="0" indent="0" algn="just">
              <a:spcBef>
                <a:spcPts val="0"/>
              </a:spcBef>
              <a:buNone/>
            </a:pPr>
            <a:r>
              <a:rPr lang="en-US" sz="1400" dirty="0">
                <a:latin typeface="Franklin Gothic Demi" panose="020B0703020102020204" pitchFamily="34" charset="0"/>
              </a:rPr>
              <a:t>	</a:t>
            </a:r>
            <a:r>
              <a:rPr lang="ru-RU" sz="1400" dirty="0" smtClean="0">
                <a:latin typeface="Franklin Gothic Demi" panose="020B0703020102020204" pitchFamily="34" charset="0"/>
              </a:rPr>
              <a:t>Пројекат развоја Локалне инфраструктуре </a:t>
            </a:r>
            <a:r>
              <a:rPr lang="ru-RU" sz="1400" dirty="0">
                <a:latin typeface="Franklin Gothic Demi" panose="020B0703020102020204" pitchFamily="34" charset="0"/>
              </a:rPr>
              <a:t>и </a:t>
            </a:r>
            <a:r>
              <a:rPr lang="ru-RU" sz="1400" dirty="0" smtClean="0">
                <a:latin typeface="Franklin Gothic Demi" panose="020B0703020102020204" pitchFamily="34" charset="0"/>
              </a:rPr>
              <a:t>институционалног јачања локалних 	самоуправа (</a:t>
            </a:r>
            <a:r>
              <a:rPr lang="ru-RU" sz="1400" dirty="0">
                <a:latin typeface="Franklin Gothic Demi" panose="020B0703020102020204" pitchFamily="34" charset="0"/>
              </a:rPr>
              <a:t>LIID) -</a:t>
            </a:r>
            <a:r>
              <a:rPr lang="ru-RU" sz="1400" dirty="0" smtClean="0">
                <a:latin typeface="Franklin Gothic Demi" panose="020B0703020102020204" pitchFamily="34" charset="0"/>
              </a:rPr>
              <a:t> </a:t>
            </a:r>
            <a:r>
              <a:rPr lang="ru-RU" sz="1400" dirty="0">
                <a:latin typeface="Franklin Gothic Demi" panose="020B0703020102020204" pitchFamily="34" charset="0"/>
              </a:rPr>
              <a:t>заједничка </a:t>
            </a:r>
            <a:r>
              <a:rPr lang="ru-RU" sz="1400" dirty="0" smtClean="0">
                <a:latin typeface="Franklin Gothic Demi" panose="020B0703020102020204" pitchFamily="34" charset="0"/>
              </a:rPr>
              <a:t>инвестиција </a:t>
            </a:r>
            <a:r>
              <a:rPr lang="ru-RU" sz="1400" dirty="0">
                <a:latin typeface="Franklin Gothic Demi" panose="020B0703020102020204" pitchFamily="34" charset="0"/>
              </a:rPr>
              <a:t>Светске банке и Француске развојне </a:t>
            </a:r>
            <a:r>
              <a:rPr lang="ru-RU" sz="1400" dirty="0" smtClean="0">
                <a:latin typeface="Franklin Gothic Demi" panose="020B0703020102020204" pitchFamily="34" charset="0"/>
              </a:rPr>
              <a:t>	агенције</a:t>
            </a:r>
            <a:endParaRPr lang="en-US" sz="1400" dirty="0">
              <a:latin typeface="Franklin Gothic Demi" panose="020B0703020102020204" pitchFamily="34" charset="0"/>
            </a:endParaRPr>
          </a:p>
          <a:p>
            <a:pPr marL="0" indent="0">
              <a:spcBef>
                <a:spcPts val="0"/>
              </a:spcBef>
              <a:buNone/>
            </a:pPr>
            <a:r>
              <a:rPr lang="en-US" sz="1400" dirty="0" smtClean="0">
                <a:latin typeface="Franklin Gothic Demi" panose="020B0703020102020204" pitchFamily="34" charset="0"/>
              </a:rPr>
              <a:t>	</a:t>
            </a:r>
            <a:endParaRPr lang="en-US" sz="1400" dirty="0">
              <a:latin typeface="Franklin Gothic Demi" panose="020B07030201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066800"/>
            <a:ext cx="735551" cy="78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850" y="3886200"/>
            <a:ext cx="916733"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027" y="4876800"/>
            <a:ext cx="826713" cy="1076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72077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style>
          <a:lnRef idx="1">
            <a:schemeClr val="dk1"/>
          </a:lnRef>
          <a:fillRef idx="2">
            <a:schemeClr val="dk1"/>
          </a:fillRef>
          <a:effectRef idx="1">
            <a:schemeClr val="dk1"/>
          </a:effectRef>
          <a:fontRef idx="minor">
            <a:schemeClr val="dk1"/>
          </a:fontRef>
        </p:style>
        <p:txBody>
          <a:bodyPr>
            <a:normAutofit/>
          </a:bodyPr>
          <a:lstStyle/>
          <a:p>
            <a:r>
              <a:rPr lang="sr-Cyrl-RS" sz="2400" dirty="0" smtClean="0">
                <a:latin typeface="Franklin Gothic Demi" panose="020B0703020102020204" pitchFamily="34" charset="0"/>
              </a:rPr>
              <a:t>Пројекат реконструкције Трга Немањића, Брус, одрађен је у складу са:</a:t>
            </a:r>
            <a:endParaRPr lang="en-US" sz="2400" dirty="0">
              <a:latin typeface="Franklin Gothic Demi" panose="020B0703020102020204" pitchFamily="34" charset="0"/>
            </a:endParaRPr>
          </a:p>
        </p:txBody>
      </p:sp>
      <p:sp>
        <p:nvSpPr>
          <p:cNvPr id="3" name="Content Placeholder 2"/>
          <p:cNvSpPr>
            <a:spLocks noGrp="1"/>
          </p:cNvSpPr>
          <p:nvPr>
            <p:ph idx="1"/>
          </p:nvPr>
        </p:nvSpPr>
        <p:spPr>
          <a:xfrm>
            <a:off x="448430" y="1342845"/>
            <a:ext cx="8229600" cy="2209800"/>
          </a:xfrm>
        </p:spPr>
        <p:txBody>
          <a:bodyPr>
            <a:normAutofit fontScale="85000" lnSpcReduction="10000"/>
          </a:bodyPr>
          <a:lstStyle/>
          <a:p>
            <a:pPr marL="0" indent="0" algn="just">
              <a:buNone/>
            </a:pPr>
            <a:r>
              <a:rPr lang="sr-Cyrl-RS" sz="1600" dirty="0" smtClean="0">
                <a:latin typeface="Franklin Gothic Demi" panose="020B0703020102020204" pitchFamily="34" charset="0"/>
              </a:rPr>
              <a:t>-Пројектним задатком;</a:t>
            </a:r>
          </a:p>
          <a:p>
            <a:pPr marL="0" indent="0" algn="just">
              <a:buNone/>
            </a:pPr>
            <a:r>
              <a:rPr lang="sr-Cyrl-RS" sz="1600" dirty="0" smtClean="0">
                <a:latin typeface="Franklin Gothic Demi" panose="020B0703020102020204" pitchFamily="34" charset="0"/>
              </a:rPr>
              <a:t>-Планом генералне регулације Бруса (’Службени лист општине Брус’ број 9/2024);</a:t>
            </a:r>
          </a:p>
          <a:p>
            <a:pPr marL="0" indent="0" algn="just">
              <a:buNone/>
            </a:pPr>
            <a:r>
              <a:rPr lang="sr-Cyrl-RS" sz="1600" dirty="0" smtClean="0">
                <a:latin typeface="Franklin Gothic Demi" panose="020B0703020102020204" pitchFamily="34" charset="0"/>
              </a:rPr>
              <a:t>-Законом о планирању и изградњи и свим важећим прописима, стандардима и нормативима;</a:t>
            </a:r>
          </a:p>
          <a:p>
            <a:pPr marL="0" indent="0" algn="just">
              <a:buNone/>
            </a:pPr>
            <a:r>
              <a:rPr lang="sr-Cyrl-RS" sz="1600" dirty="0" smtClean="0">
                <a:latin typeface="Franklin Gothic Demi" panose="020B0703020102020204" pitchFamily="34" charset="0"/>
              </a:rPr>
              <a:t>-Испоштоване су све прописане мере и препоруке за испуњење основних захтева за објекат;</a:t>
            </a:r>
          </a:p>
          <a:p>
            <a:pPr marL="0" indent="0" algn="just">
              <a:buNone/>
            </a:pPr>
            <a:r>
              <a:rPr lang="sr-Cyrl-RS" sz="1600" dirty="0" smtClean="0">
                <a:latin typeface="Franklin Gothic Demi" panose="020B0703020102020204" pitchFamily="34" charset="0"/>
              </a:rPr>
              <a:t>-Од стране Општинске управе Општине Брус- Одсека за урбанизам, грађевинарство и имовинско правне послове, издато је Решење о одобрењу извођења радова на реконструкцији Трга Немањића број </a:t>
            </a:r>
            <a:r>
              <a:rPr lang="en-US" sz="1600" dirty="0" smtClean="0">
                <a:latin typeface="Franklin Gothic Demi" panose="020B0703020102020204" pitchFamily="34" charset="0"/>
              </a:rPr>
              <a:t>ROP-BRU-11330-ISAWHA-1/2026 </a:t>
            </a:r>
            <a:r>
              <a:rPr lang="sr-Cyrl-RS" sz="1600" dirty="0" smtClean="0">
                <a:latin typeface="Franklin Gothic Demi" panose="020B0703020102020204" pitchFamily="34" charset="0"/>
              </a:rPr>
              <a:t>од 29.04.2026.године;</a:t>
            </a:r>
          </a:p>
          <a:p>
            <a:pPr marL="0" indent="0" algn="just">
              <a:buNone/>
            </a:pPr>
            <a:r>
              <a:rPr lang="sr-Cyrl-RS" sz="1600" dirty="0" smtClean="0">
                <a:latin typeface="Franklin Gothic Demi" panose="020B0703020102020204" pitchFamily="34" charset="0"/>
              </a:rPr>
              <a:t>-Потписан је уговор са Министарством грађевинарства, саобраћаја и инфраструктуре, о гаранту за пројекат Реконструкција Трга Немањића у Брусу, број 003880810 2026 од 21.08.2026.године.</a:t>
            </a:r>
            <a:endParaRPr lang="en-US" sz="1600" dirty="0">
              <a:latin typeface="Franklin Gothic Demi" panose="020B0703020102020204"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581400"/>
            <a:ext cx="8043988" cy="2674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06208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68362"/>
          </a:xfrm>
        </p:spPr>
        <p:style>
          <a:lnRef idx="1">
            <a:schemeClr val="dk1"/>
          </a:lnRef>
          <a:fillRef idx="2">
            <a:schemeClr val="dk1"/>
          </a:fillRef>
          <a:effectRef idx="1">
            <a:schemeClr val="dk1"/>
          </a:effectRef>
          <a:fontRef idx="minor">
            <a:schemeClr val="dk1"/>
          </a:fontRef>
        </p:style>
        <p:txBody>
          <a:bodyPr>
            <a:normAutofit/>
          </a:bodyPr>
          <a:lstStyle/>
          <a:p>
            <a:r>
              <a:rPr lang="sr-Cyrl-RS" sz="2800" dirty="0" smtClean="0">
                <a:latin typeface="Arial Black" panose="020B0A04020102020204" pitchFamily="34" charset="0"/>
              </a:rPr>
              <a:t>Циљ пројектног задатка:</a:t>
            </a:r>
            <a:endParaRPr lang="en-US" sz="2800" dirty="0">
              <a:latin typeface="Arial Black" panose="020B0A04020102020204" pitchFamily="34" charset="0"/>
            </a:endParaRPr>
          </a:p>
        </p:txBody>
      </p:sp>
      <p:sp>
        <p:nvSpPr>
          <p:cNvPr id="3" name="Content Placeholder 2"/>
          <p:cNvSpPr>
            <a:spLocks noGrp="1"/>
          </p:cNvSpPr>
          <p:nvPr>
            <p:ph idx="1"/>
          </p:nvPr>
        </p:nvSpPr>
        <p:spPr/>
        <p:txBody>
          <a:bodyPr>
            <a:normAutofit/>
          </a:bodyPr>
          <a:lstStyle/>
          <a:p>
            <a:pPr marL="0" indent="0" algn="just">
              <a:buNone/>
            </a:pPr>
            <a:r>
              <a:rPr lang="sr-Cyrl-RS" sz="1400" dirty="0" smtClean="0">
                <a:latin typeface="Arial Black" panose="020B0A04020102020204" pitchFamily="34" charset="0"/>
              </a:rPr>
              <a:t>-циљ реконструкције је унапређење функционалности, изгледа и приступачности простора</a:t>
            </a:r>
            <a:r>
              <a:rPr lang="en-US" sz="1400" dirty="0" smtClean="0">
                <a:latin typeface="Arial Black" panose="020B0A04020102020204" pitchFamily="34" charset="0"/>
              </a:rPr>
              <a:t>,</a:t>
            </a:r>
            <a:endParaRPr lang="sr-Cyrl-RS" sz="1400" dirty="0" smtClean="0">
              <a:latin typeface="Arial Black" panose="020B0A04020102020204" pitchFamily="34" charset="0"/>
            </a:endParaRPr>
          </a:p>
          <a:p>
            <a:pPr marL="0" indent="0" algn="just">
              <a:buNone/>
            </a:pPr>
            <a:endParaRPr lang="sr-Cyrl-RS" sz="1400" dirty="0" smtClean="0">
              <a:latin typeface="Arial Black" panose="020B0A04020102020204" pitchFamily="34" charset="0"/>
            </a:endParaRPr>
          </a:p>
          <a:p>
            <a:pPr marL="0" indent="0" algn="just">
              <a:buNone/>
            </a:pPr>
            <a:r>
              <a:rPr lang="sr-Cyrl-RS" sz="1400" dirty="0" smtClean="0">
                <a:latin typeface="Arial Black" panose="020B0A04020102020204" pitchFamily="34" charset="0"/>
              </a:rPr>
              <a:t>-потребно је предвидети замену постојећег мобилијара (клупе, канте, расвета), затим замену зеленила (травњаци, дрвеће, цвеће), предвидети садњу новог дрвећа, предвидети нове  зелене површине (бусен трава), планирати постављање покретних жардињера са цвећем и ниским растињем</a:t>
            </a:r>
            <a:r>
              <a:rPr lang="sr-Cyrl-RS" sz="1600" dirty="0" smtClean="0"/>
              <a:t>.</a:t>
            </a:r>
          </a:p>
          <a:p>
            <a:pPr marL="0" indent="0">
              <a:buNone/>
            </a:pPr>
            <a:endParaRPr lang="sr-Cyrl-RS" sz="1600" dirty="0"/>
          </a:p>
          <a:p>
            <a:pPr marL="0" indent="0" algn="just">
              <a:buNone/>
            </a:pPr>
            <a:r>
              <a:rPr lang="sr-Cyrl-RS" sz="2000" b="1" dirty="0" smtClean="0">
                <a:solidFill>
                  <a:schemeClr val="bg1">
                    <a:lumMod val="50000"/>
                  </a:schemeClr>
                </a:solidFill>
                <a:effectLst>
                  <a:outerShdw blurRad="38100" dist="38100" dir="2700000" algn="tl">
                    <a:srgbClr val="000000">
                      <a:alpha val="43137"/>
                    </a:srgbClr>
                  </a:outerShdw>
                </a:effectLst>
                <a:latin typeface="Arial Black" panose="020B0A04020102020204" pitchFamily="34" charset="0"/>
              </a:rPr>
              <a:t>ТРГ НЕМАЊИЋА ПРЕДСТАВЉА ЦЕНТРАЛНИ ЈАВНИ ПРОСТОР ГРАДА, КОЈИ ЈЕ НАМЕЊЕН ОКУПЉАЊУ ГРАЂАНА, ОДРЖАВАЊУ КУЛТУРНИХ И ДРУШТВЕНИХ ДОГАЂАЈА, ТАКО ДА ЋЕ ЊЕГОВА РЕКОНСТРУКЦИЈА ДОПРИНЕТИ УНАПРЕЂЕЊУ КВАЛИТЕТА ЖИВОТА ГРАЂАНА И УЛЕПШАВАЊУ ОВОГ ДЕЛА ГРАДА!</a:t>
            </a:r>
          </a:p>
          <a:p>
            <a:pPr marL="0" indent="0">
              <a:buNone/>
            </a:pPr>
            <a:endParaRPr lang="sr-Cyrl-RS" sz="1600" dirty="0"/>
          </a:p>
        </p:txBody>
      </p:sp>
    </p:spTree>
    <p:extLst>
      <p:ext uri="{BB962C8B-B14F-4D97-AF65-F5344CB8AC3E}">
        <p14:creationId xmlns:p14="http://schemas.microsoft.com/office/powerpoint/2010/main" val="3173467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style>
          <a:lnRef idx="1">
            <a:schemeClr val="dk1"/>
          </a:lnRef>
          <a:fillRef idx="2">
            <a:schemeClr val="dk1"/>
          </a:fillRef>
          <a:effectRef idx="1">
            <a:schemeClr val="dk1"/>
          </a:effectRef>
          <a:fontRef idx="minor">
            <a:schemeClr val="dk1"/>
          </a:fontRef>
        </p:style>
        <p:txBody>
          <a:bodyPr>
            <a:noAutofit/>
          </a:bodyPr>
          <a:lstStyle/>
          <a:p>
            <a:r>
              <a:rPr lang="sr-Cyrl-RS" sz="3200" dirty="0" smtClean="0">
                <a:latin typeface="Arial Black" panose="020B0A04020102020204" pitchFamily="34" charset="0"/>
              </a:rPr>
              <a:t>Постојеће стање:</a:t>
            </a:r>
            <a:endParaRPr lang="en-US" sz="3200" dirty="0">
              <a:latin typeface="Arial Black" panose="020B0A04020102020204" pitchFamily="34" charset="0"/>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63930" y="3886200"/>
            <a:ext cx="8229600" cy="247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71600"/>
            <a:ext cx="8395461" cy="23691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471503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1">
            <a:schemeClr val="dk1"/>
          </a:lnRef>
          <a:fillRef idx="2">
            <a:schemeClr val="dk1"/>
          </a:fillRef>
          <a:effectRef idx="1">
            <a:schemeClr val="dk1"/>
          </a:effectRef>
          <a:fontRef idx="minor">
            <a:schemeClr val="dk1"/>
          </a:fontRef>
        </p:style>
        <p:txBody>
          <a:bodyPr>
            <a:normAutofit/>
          </a:bodyPr>
          <a:lstStyle/>
          <a:p>
            <a:r>
              <a:rPr lang="sr-Cyrl-RS" sz="2800" dirty="0" smtClean="0">
                <a:latin typeface="Arial Black" panose="020B0A04020102020204" pitchFamily="34" charset="0"/>
              </a:rPr>
              <a:t>Новопројектовано стање:</a:t>
            </a:r>
            <a:endParaRPr lang="en-US" sz="2800" dirty="0">
              <a:latin typeface="Arial Black" panose="020B0A04020102020204" pitchFamily="34" charset="0"/>
            </a:endParaRPr>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198" y="1143001"/>
            <a:ext cx="82296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8" y="4114800"/>
            <a:ext cx="8140341" cy="2395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58310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dk1"/>
          </a:lnRef>
          <a:fillRef idx="2">
            <a:schemeClr val="dk1"/>
          </a:fillRef>
          <a:effectRef idx="1">
            <a:schemeClr val="dk1"/>
          </a:effectRef>
          <a:fontRef idx="minor">
            <a:schemeClr val="dk1"/>
          </a:fontRef>
        </p:style>
        <p:txBody>
          <a:bodyPr>
            <a:normAutofit/>
          </a:bodyPr>
          <a:lstStyle/>
          <a:p>
            <a:r>
              <a:rPr lang="sr-Cyrl-RS" sz="3200" dirty="0" smtClean="0">
                <a:latin typeface="Arial Black" panose="020B0A04020102020204" pitchFamily="34" charset="0"/>
              </a:rPr>
              <a:t>Технички опис:</a:t>
            </a:r>
            <a:endParaRPr lang="en-US" sz="3200" dirty="0">
              <a:latin typeface="Arial Black" panose="020B0A04020102020204" pitchFamily="34" charset="0"/>
            </a:endParaRPr>
          </a:p>
        </p:txBody>
      </p:sp>
      <p:sp>
        <p:nvSpPr>
          <p:cNvPr id="3" name="Content Placeholder 2"/>
          <p:cNvSpPr>
            <a:spLocks noGrp="1"/>
          </p:cNvSpPr>
          <p:nvPr>
            <p:ph idx="1"/>
          </p:nvPr>
        </p:nvSpPr>
        <p:spPr>
          <a:xfrm>
            <a:off x="457200" y="1295400"/>
            <a:ext cx="8229600" cy="4830763"/>
          </a:xfrm>
        </p:spPr>
        <p:txBody>
          <a:bodyPr>
            <a:normAutofit/>
          </a:bodyPr>
          <a:lstStyle/>
          <a:p>
            <a:pPr marL="0" indent="0" algn="just">
              <a:buNone/>
            </a:pPr>
            <a:endParaRPr lang="sr-Cyrl-RS" sz="1400" dirty="0" smtClean="0">
              <a:latin typeface="Arial" panose="020B0604020202020204" pitchFamily="34" charset="0"/>
              <a:cs typeface="Arial" panose="020B0604020202020204" pitchFamily="34" charset="0"/>
            </a:endParaRPr>
          </a:p>
          <a:p>
            <a:pPr marL="0" indent="0" algn="just">
              <a:buNone/>
            </a:pPr>
            <a:r>
              <a:rPr lang="sr-Cyrl-RS" sz="1400" b="1" dirty="0" smtClean="0">
                <a:latin typeface="Arial" panose="020B0604020202020204" pitchFamily="34" charset="0"/>
                <a:cs typeface="Arial" panose="020B0604020202020204" pitchFamily="34" charset="0"/>
              </a:rPr>
              <a:t>-Површина обухвата предмета реконструкције је 2.111</a:t>
            </a:r>
            <a:r>
              <a:rPr lang="en-US" sz="1400" b="1" dirty="0" smtClean="0">
                <a:latin typeface="Arial" panose="020B0604020202020204" pitchFamily="34" charset="0"/>
                <a:cs typeface="Arial" panose="020B0604020202020204" pitchFamily="34" charset="0"/>
              </a:rPr>
              <a:t>m²</a:t>
            </a:r>
            <a:r>
              <a:rPr lang="sr-Cyrl-RS" sz="1400" b="1" dirty="0" smtClean="0">
                <a:latin typeface="Arial" panose="020B0604020202020204" pitchFamily="34" charset="0"/>
                <a:cs typeface="Arial" panose="020B0604020202020204" pitchFamily="34" charset="0"/>
              </a:rPr>
              <a:t>,</a:t>
            </a:r>
            <a:endParaRPr lang="en-US" sz="1400" b="1" dirty="0" smtClean="0">
              <a:latin typeface="Arial" panose="020B0604020202020204" pitchFamily="34" charset="0"/>
              <a:cs typeface="Arial" panose="020B0604020202020204" pitchFamily="34" charset="0"/>
            </a:endParaRPr>
          </a:p>
          <a:p>
            <a:pPr marL="0" indent="0" algn="just">
              <a:buNone/>
            </a:pPr>
            <a:r>
              <a:rPr lang="en-US" sz="1400" b="1" dirty="0" smtClean="0">
                <a:latin typeface="Arial" panose="020B0604020202020204" pitchFamily="34" charset="0"/>
                <a:cs typeface="Arial" panose="020B0604020202020204" pitchFamily="34" charset="0"/>
              </a:rPr>
              <a:t>-</a:t>
            </a:r>
            <a:r>
              <a:rPr lang="sr-Cyrl-RS" sz="1400" b="1" dirty="0" smtClean="0">
                <a:latin typeface="Arial" panose="020B0604020202020204" pitchFamily="34" charset="0"/>
                <a:cs typeface="Arial" panose="020B0604020202020204" pitchFamily="34" charset="0"/>
              </a:rPr>
              <a:t>Предвиђено је уређење парковске површине од Улице кнеза Милоша до Улице Братиславе Петровић,</a:t>
            </a:r>
          </a:p>
          <a:p>
            <a:pPr marL="0" indent="0" algn="just">
              <a:buNone/>
            </a:pPr>
            <a:r>
              <a:rPr lang="sr-Cyrl-RS" sz="1400" b="1" dirty="0" smtClean="0">
                <a:latin typeface="Arial" panose="020B0604020202020204" pitchFamily="34" charset="0"/>
                <a:cs typeface="Arial" panose="020B0604020202020204" pitchFamily="34" charset="0"/>
              </a:rPr>
              <a:t>-Осмишљен је тип новог озелењавања парковског простора, као и тип новог мобилијара са пратећим садржајима,</a:t>
            </a:r>
          </a:p>
          <a:p>
            <a:pPr marL="0" indent="0" algn="just">
              <a:buNone/>
            </a:pPr>
            <a:r>
              <a:rPr lang="sr-Cyrl-RS" sz="1400" b="1" dirty="0" smtClean="0">
                <a:latin typeface="Arial" panose="020B0604020202020204" pitchFamily="34" charset="0"/>
                <a:cs typeface="Arial" panose="020B0604020202020204" pitchFamily="34" charset="0"/>
              </a:rPr>
              <a:t>-Споменици задржавају своје положаје према снимку постојећег стања, са планираним третманом прања и премазивања камена са неким од заштитних средстава, као и поновним исписивањем слова на споменицима,</a:t>
            </a:r>
          </a:p>
          <a:p>
            <a:pPr marL="0" indent="0" algn="just">
              <a:buNone/>
            </a:pPr>
            <a:r>
              <a:rPr lang="sr-Cyrl-RS" sz="1400" b="1" dirty="0" smtClean="0">
                <a:latin typeface="Arial" panose="020B0604020202020204" pitchFamily="34" charset="0"/>
                <a:cs typeface="Arial" panose="020B0604020202020204" pitchFamily="34" charset="0"/>
              </a:rPr>
              <a:t>-формира се парковске зеленило са травнатим деловима у склопу парковске површине, централни делови травњака су планирани да имају ниско растиње и дрвеће, које ће се уклопити у концепт парка,</a:t>
            </a:r>
          </a:p>
          <a:p>
            <a:pPr marL="0" indent="0" algn="just">
              <a:buNone/>
            </a:pPr>
            <a:r>
              <a:rPr lang="sr-Cyrl-RS" sz="1400" b="1" dirty="0" smtClean="0">
                <a:latin typeface="Arial" panose="020B0604020202020204" pitchFamily="34" charset="0"/>
                <a:cs typeface="Arial" panose="020B0604020202020204" pitchFamily="34" charset="0"/>
              </a:rPr>
              <a:t>-пројектом је предвиђено проширење пешачке зоне до објекта ’’ЦЕНТРА ЗА КУЛТУРУ’’,  где је планирана изградња бине,</a:t>
            </a:r>
          </a:p>
          <a:p>
            <a:pPr marL="0" indent="0" algn="just">
              <a:buNone/>
            </a:pPr>
            <a:r>
              <a:rPr lang="sr-Cyrl-RS" sz="1400" b="1" dirty="0" smtClean="0">
                <a:latin typeface="Arial" panose="020B0604020202020204" pitchFamily="34" charset="0"/>
                <a:cs typeface="Arial" panose="020B0604020202020204" pitchFamily="34" charset="0"/>
              </a:rPr>
              <a:t>-пројекат обухвата 18 паркинг места од којих су 16 обична паркинг места, а 2 места су за електронско пуњење возила,</a:t>
            </a:r>
          </a:p>
          <a:p>
            <a:pPr marL="0" indent="0" algn="just">
              <a:buNone/>
            </a:pPr>
            <a:r>
              <a:rPr lang="sr-Cyrl-RS" sz="1400" b="1" dirty="0" smtClean="0">
                <a:latin typeface="Arial" panose="020B0604020202020204" pitchFamily="34" charset="0"/>
                <a:cs typeface="Arial" panose="020B0604020202020204" pitchFamily="34" charset="0"/>
              </a:rPr>
              <a:t>-у склопу парка планиран је подземни резервоар атмосферске воде са капацитетом за складиштење и употребу воде у циљу наводњавања зеленила.</a:t>
            </a:r>
            <a:endParaRPr lang="en-US" sz="1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05050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1">
            <a:schemeClr val="dk1"/>
          </a:lnRef>
          <a:fillRef idx="2">
            <a:schemeClr val="dk1"/>
          </a:fillRef>
          <a:effectRef idx="1">
            <a:schemeClr val="dk1"/>
          </a:effectRef>
          <a:fontRef idx="minor">
            <a:schemeClr val="dk1"/>
          </a:fontRef>
        </p:style>
        <p:txBody>
          <a:bodyPr>
            <a:normAutofit/>
          </a:bodyPr>
          <a:lstStyle/>
          <a:p>
            <a:r>
              <a:rPr lang="sr-Cyrl-RS" sz="3200" dirty="0" smtClean="0">
                <a:latin typeface="Arial Black" panose="020B0A04020102020204" pitchFamily="34" charset="0"/>
              </a:rPr>
              <a:t>Графички прилози:</a:t>
            </a:r>
            <a:endParaRPr lang="en-US" sz="3200" dirty="0">
              <a:latin typeface="Arial Black" panose="020B0A04020102020204"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96036"/>
            <a:ext cx="9144000" cy="29722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419600"/>
            <a:ext cx="9144000" cy="22797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1555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dk1"/>
          </a:lnRef>
          <a:fillRef idx="2">
            <a:schemeClr val="dk1"/>
          </a:fillRef>
          <a:effectRef idx="1">
            <a:schemeClr val="dk1"/>
          </a:effectRef>
          <a:fontRef idx="minor">
            <a:schemeClr val="dk1"/>
          </a:fontRef>
        </p:style>
        <p:txBody>
          <a:bodyPr/>
          <a:lstStyle/>
          <a:p>
            <a:r>
              <a:rPr lang="sr-Cyrl-RS" dirty="0" smtClean="0">
                <a:latin typeface="Franklin Gothic Demi" panose="020B0703020102020204" pitchFamily="34" charset="0"/>
              </a:rPr>
              <a:t>Материјали и детаљи:</a:t>
            </a:r>
            <a:endParaRPr lang="en-US" dirty="0">
              <a:latin typeface="Franklin Gothic Demi" panose="020B0703020102020204" pitchFamily="34" charset="0"/>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219200"/>
            <a:ext cx="1295399" cy="3733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219201"/>
            <a:ext cx="1143000" cy="3733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1" y="1198533"/>
            <a:ext cx="5334000" cy="1366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8" name="Picture 6"/>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00708" y="2741761"/>
            <a:ext cx="5334000" cy="1371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9" name="Picture 7" descr="C:\Users\Korisnik\OneDrive\Desktop\lejlandi-zlatni-2-570x718.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430439" y="4315593"/>
            <a:ext cx="1293961" cy="1629937"/>
          </a:xfrm>
          <a:prstGeom prst="rect">
            <a:avLst/>
          </a:prstGeom>
          <a:noFill/>
          <a:extLst>
            <a:ext uri="{909E8E84-426E-40DD-AFC4-6F175D3DCCD1}">
              <a14:hiddenFill xmlns:a14="http://schemas.microsoft.com/office/drawing/2010/main">
                <a:solidFill>
                  <a:srgbClr val="FFFFFF"/>
                </a:solidFill>
              </a14:hiddenFill>
            </a:ext>
          </a:extLst>
        </p:spPr>
      </p:pic>
      <p:pic>
        <p:nvPicPr>
          <p:cNvPr id="8201"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00600" y="4315592"/>
            <a:ext cx="1223976" cy="1629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2" name="Picture 10" descr="C:\Users\Korisnik\OneDrive\Desktop\catalpa.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096001" y="4267200"/>
            <a:ext cx="1360912" cy="1629937"/>
          </a:xfrm>
          <a:prstGeom prst="rect">
            <a:avLst/>
          </a:prstGeom>
          <a:noFill/>
          <a:extLst>
            <a:ext uri="{909E8E84-426E-40DD-AFC4-6F175D3DCCD1}">
              <a14:hiddenFill xmlns:a14="http://schemas.microsoft.com/office/drawing/2010/main">
                <a:solidFill>
                  <a:srgbClr val="FFFFFF"/>
                </a:solidFill>
              </a14:hiddenFill>
            </a:ext>
          </a:extLst>
        </p:spPr>
      </p:pic>
      <p:pic>
        <p:nvPicPr>
          <p:cNvPr id="8203" name="Picture 11" descr="C:\Users\Korisnik\OneDrive\Desktop\PMG_6266661a8d02b.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56913" y="4495800"/>
            <a:ext cx="1477942" cy="1477942"/>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44260" y="5082169"/>
            <a:ext cx="2756139" cy="863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533400" y="1229265"/>
            <a:ext cx="1524000" cy="307777"/>
          </a:xfrm>
          <a:prstGeom prst="rect">
            <a:avLst/>
          </a:prstGeom>
          <a:noFill/>
        </p:spPr>
        <p:txBody>
          <a:bodyPr wrap="square" rtlCol="0">
            <a:spAutoFit/>
          </a:bodyPr>
          <a:lstStyle/>
          <a:p>
            <a:r>
              <a:rPr lang="sr-Cyrl-RS" sz="1400" dirty="0" smtClean="0">
                <a:solidFill>
                  <a:schemeClr val="bg1"/>
                </a:solidFill>
                <a:latin typeface="Arial Black" panose="020B0A04020102020204" pitchFamily="34" charset="0"/>
              </a:rPr>
              <a:t>поплочање</a:t>
            </a:r>
            <a:endParaRPr lang="en-US" sz="1400" dirty="0">
              <a:solidFill>
                <a:schemeClr val="bg1"/>
              </a:solidFill>
              <a:latin typeface="Arial Black" panose="020B0A04020102020204" pitchFamily="34" charset="0"/>
            </a:endParaRPr>
          </a:p>
        </p:txBody>
      </p:sp>
      <p:sp>
        <p:nvSpPr>
          <p:cNvPr id="5" name="TextBox 4"/>
          <p:cNvSpPr txBox="1"/>
          <p:nvPr/>
        </p:nvSpPr>
        <p:spPr>
          <a:xfrm>
            <a:off x="2057400" y="1260043"/>
            <a:ext cx="1524000" cy="276999"/>
          </a:xfrm>
          <a:prstGeom prst="rect">
            <a:avLst/>
          </a:prstGeom>
          <a:noFill/>
        </p:spPr>
        <p:txBody>
          <a:bodyPr wrap="square" rtlCol="0">
            <a:spAutoFit/>
          </a:bodyPr>
          <a:lstStyle/>
          <a:p>
            <a:r>
              <a:rPr lang="sr-Cyrl-RS" sz="1200" dirty="0" smtClean="0">
                <a:solidFill>
                  <a:schemeClr val="bg1"/>
                </a:solidFill>
                <a:latin typeface="Arial Black" panose="020B0A04020102020204" pitchFamily="34" charset="0"/>
              </a:rPr>
              <a:t>осветљење</a:t>
            </a:r>
            <a:endParaRPr lang="en-US" sz="1200" dirty="0">
              <a:solidFill>
                <a:schemeClr val="bg1"/>
              </a:solidFill>
              <a:latin typeface="Arial Black" panose="020B0A04020102020204" pitchFamily="34" charset="0"/>
            </a:endParaRPr>
          </a:p>
        </p:txBody>
      </p:sp>
      <p:sp>
        <p:nvSpPr>
          <p:cNvPr id="19" name="TextBox 18"/>
          <p:cNvSpPr txBox="1"/>
          <p:nvPr/>
        </p:nvSpPr>
        <p:spPr>
          <a:xfrm>
            <a:off x="7848600" y="1535553"/>
            <a:ext cx="1143000" cy="369447"/>
          </a:xfrm>
          <a:prstGeom prst="rect">
            <a:avLst/>
          </a:prstGeom>
          <a:noFill/>
        </p:spPr>
        <p:txBody>
          <a:bodyPr wrap="square" rtlCol="0">
            <a:spAutoFit/>
          </a:bodyPr>
          <a:lstStyle/>
          <a:p>
            <a:endParaRPr lang="en-US" dirty="0"/>
          </a:p>
        </p:txBody>
      </p:sp>
      <p:sp>
        <p:nvSpPr>
          <p:cNvPr id="8" name="TextBox 7"/>
          <p:cNvSpPr txBox="1"/>
          <p:nvPr/>
        </p:nvSpPr>
        <p:spPr>
          <a:xfrm>
            <a:off x="7179379" y="1260043"/>
            <a:ext cx="1755476" cy="369332"/>
          </a:xfrm>
          <a:prstGeom prst="rect">
            <a:avLst/>
          </a:prstGeom>
          <a:noFill/>
        </p:spPr>
        <p:txBody>
          <a:bodyPr wrap="square" rtlCol="0">
            <a:spAutoFit/>
          </a:bodyPr>
          <a:lstStyle/>
          <a:p>
            <a:r>
              <a:rPr lang="sr-Cyrl-RS" dirty="0" smtClean="0">
                <a:solidFill>
                  <a:schemeClr val="bg1"/>
                </a:solidFill>
                <a:latin typeface="Arial Black" panose="020B0A04020102020204" pitchFamily="34" charset="0"/>
              </a:rPr>
              <a:t>мобилијар</a:t>
            </a:r>
            <a:endParaRPr lang="en-US" dirty="0">
              <a:solidFill>
                <a:schemeClr val="bg1"/>
              </a:solidFill>
              <a:latin typeface="Arial Black" panose="020B0A04020102020204" pitchFamily="34" charset="0"/>
            </a:endParaRPr>
          </a:p>
        </p:txBody>
      </p:sp>
      <p:sp>
        <p:nvSpPr>
          <p:cNvPr id="9" name="Rectangle 8"/>
          <p:cNvSpPr/>
          <p:nvPr/>
        </p:nvSpPr>
        <p:spPr>
          <a:xfrm>
            <a:off x="3437628" y="3657600"/>
            <a:ext cx="1564852" cy="369332"/>
          </a:xfrm>
          <a:prstGeom prst="rect">
            <a:avLst/>
          </a:prstGeom>
        </p:spPr>
        <p:txBody>
          <a:bodyPr wrap="none">
            <a:spAutoFit/>
          </a:bodyPr>
          <a:lstStyle/>
          <a:p>
            <a:r>
              <a:rPr lang="sr-Cyrl-RS" dirty="0">
                <a:solidFill>
                  <a:schemeClr val="bg1"/>
                </a:solidFill>
                <a:latin typeface="Arial Black" panose="020B0A04020102020204" pitchFamily="34" charset="0"/>
              </a:rPr>
              <a:t>мобилијар</a:t>
            </a:r>
            <a:endParaRPr lang="en-US" dirty="0">
              <a:solidFill>
                <a:schemeClr val="bg1"/>
              </a:solidFill>
              <a:latin typeface="Arial Black" panose="020B0A04020102020204" pitchFamily="34" charset="0"/>
            </a:endParaRPr>
          </a:p>
        </p:txBody>
      </p:sp>
      <p:sp>
        <p:nvSpPr>
          <p:cNvPr id="10" name="TextBox 9"/>
          <p:cNvSpPr txBox="1"/>
          <p:nvPr/>
        </p:nvSpPr>
        <p:spPr>
          <a:xfrm>
            <a:off x="444260" y="5082169"/>
            <a:ext cx="2070340" cy="307777"/>
          </a:xfrm>
          <a:prstGeom prst="rect">
            <a:avLst/>
          </a:prstGeom>
          <a:noFill/>
        </p:spPr>
        <p:txBody>
          <a:bodyPr wrap="square" rtlCol="0">
            <a:spAutoFit/>
          </a:bodyPr>
          <a:lstStyle/>
          <a:p>
            <a:r>
              <a:rPr lang="sr-Cyrl-RS" sz="1400" dirty="0" smtClean="0">
                <a:solidFill>
                  <a:schemeClr val="bg1"/>
                </a:solidFill>
                <a:latin typeface="Arial Black" panose="020B0A04020102020204" pitchFamily="34" charset="0"/>
              </a:rPr>
              <a:t>зеленило</a:t>
            </a:r>
            <a:endParaRPr lang="en-US" sz="1400" dirty="0">
              <a:solidFill>
                <a:schemeClr val="bg1"/>
              </a:solidFill>
              <a:latin typeface="Arial Black" panose="020B0A04020102020204" pitchFamily="34" charset="0"/>
            </a:endParaRPr>
          </a:p>
        </p:txBody>
      </p:sp>
      <p:pic>
        <p:nvPicPr>
          <p:cNvPr id="820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800600" y="4267200"/>
            <a:ext cx="2090737"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2085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style>
          <a:lnRef idx="1">
            <a:schemeClr val="dk1"/>
          </a:lnRef>
          <a:fillRef idx="2">
            <a:schemeClr val="dk1"/>
          </a:fillRef>
          <a:effectRef idx="1">
            <a:schemeClr val="dk1"/>
          </a:effectRef>
          <a:fontRef idx="minor">
            <a:schemeClr val="dk1"/>
          </a:fontRef>
        </p:style>
        <p:txBody>
          <a:bodyPr>
            <a:normAutofit/>
          </a:bodyPr>
          <a:lstStyle/>
          <a:p>
            <a:r>
              <a:rPr lang="sr-Cyrl-RS" sz="2800" dirty="0" smtClean="0">
                <a:latin typeface="Arial Black" panose="020B0A04020102020204" pitchFamily="34" charset="0"/>
              </a:rPr>
              <a:t>3Д ПРИКАЗИ ПЛАНИРАНОГ СТАЊА:</a:t>
            </a:r>
            <a:endParaRPr lang="en-US" sz="2800" dirty="0">
              <a:latin typeface="Arial Black" panose="020B0A04020102020204"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1"/>
            <a:ext cx="2088707"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1143001"/>
            <a:ext cx="1887870"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1143001"/>
            <a:ext cx="1869947"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9400" y="1143001"/>
            <a:ext cx="2036618"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722113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3505200" cy="5125294"/>
          </a:xfrm>
        </p:spPr>
        <p:txBody>
          <a:bodyPr>
            <a:normAutofit/>
          </a:bodyPr>
          <a:lstStyle/>
          <a:p>
            <a:r>
              <a:rPr lang="sr-Cyrl-RS" sz="2800" dirty="0" smtClean="0">
                <a:latin typeface="Franklin Gothic Demi" panose="020B0703020102020204" pitchFamily="34" charset="0"/>
              </a:rPr>
              <a:t>ТРГ НЕМАЊИЋА</a:t>
            </a:r>
            <a:r>
              <a:rPr lang="en-US" sz="2800" dirty="0" smtClean="0">
                <a:latin typeface="Franklin Gothic Demi" panose="020B0703020102020204" pitchFamily="34" charset="0"/>
              </a:rPr>
              <a:t>-</a:t>
            </a:r>
            <a:r>
              <a:rPr lang="sr-Cyrl-RS" sz="2800" dirty="0" smtClean="0">
                <a:latin typeface="Franklin Gothic Demi" panose="020B0703020102020204" pitchFamily="34" charset="0"/>
              </a:rPr>
              <a:t/>
            </a:r>
            <a:br>
              <a:rPr lang="sr-Cyrl-RS" sz="2800" dirty="0" smtClean="0">
                <a:latin typeface="Franklin Gothic Demi" panose="020B0703020102020204" pitchFamily="34" charset="0"/>
              </a:rPr>
            </a:br>
            <a:r>
              <a:rPr lang="sr-Cyrl-RS" sz="2800" dirty="0" smtClean="0">
                <a:latin typeface="Franklin Gothic Demi" panose="020B0703020102020204" pitchFamily="34" charset="0"/>
              </a:rPr>
              <a:t>ПРОСТОР КОЈИ СПАЈА ЉУДЕ, ИСТОРИЈУ И БУДУЋНОСТ!</a:t>
            </a:r>
            <a:br>
              <a:rPr lang="sr-Cyrl-RS" sz="2800" dirty="0" smtClean="0">
                <a:latin typeface="Franklin Gothic Demi" panose="020B0703020102020204" pitchFamily="34" charset="0"/>
              </a:rPr>
            </a:br>
            <a:r>
              <a:rPr lang="sr-Cyrl-RS" sz="2800" dirty="0">
                <a:latin typeface="Franklin Gothic Demi" panose="020B0703020102020204" pitchFamily="34" charset="0"/>
              </a:rPr>
              <a:t/>
            </a:r>
            <a:br>
              <a:rPr lang="sr-Cyrl-RS" sz="2800" dirty="0">
                <a:latin typeface="Franklin Gothic Demi" panose="020B0703020102020204" pitchFamily="34" charset="0"/>
              </a:rPr>
            </a:br>
            <a:r>
              <a:rPr lang="sr-Cyrl-RS" sz="1800" dirty="0" smtClean="0">
                <a:latin typeface="Franklin Gothic Demi" panose="020B0703020102020204" pitchFamily="34" charset="0"/>
              </a:rPr>
              <a:t>ХВАЛА НА ПАЖЊИ!</a:t>
            </a:r>
            <a:endParaRPr lang="en-US" sz="1800" dirty="0">
              <a:latin typeface="Franklin Gothic Demi" panose="020B0703020102020204" pitchFamily="34" charset="0"/>
            </a:endParaRPr>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197040"/>
            <a:ext cx="914400" cy="973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6292" y="5181600"/>
            <a:ext cx="1126823" cy="849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81200" y="4163633"/>
            <a:ext cx="1433828" cy="1866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8200" y="228600"/>
            <a:ext cx="4323888" cy="640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626562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190</TotalTime>
  <Words>436</Words>
  <Application>Microsoft Office PowerPoint</Application>
  <PresentationFormat>On-screen Show (4:3)</PresentationFormat>
  <Paragraphs>57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РЕКОНСТРУКЦИЈА ТРГА НЕМАЊИЋА, БРУС на катастарским парцелама број 935/1, 935/2, 1240/3 i 1237/2 KO Брус, општина Брус</vt:lpstr>
      <vt:lpstr>ОСНОВНИ ПОДАЦИ О ПРОЈЕКТУ:</vt:lpstr>
      <vt:lpstr>Пројекат реконструкције Трга Немањића, Брус, одрађен је у складу са:</vt:lpstr>
      <vt:lpstr>Циљ пројектног задатка:</vt:lpstr>
      <vt:lpstr>Постојеће стање:</vt:lpstr>
      <vt:lpstr>Новопројектовано стање:</vt:lpstr>
      <vt:lpstr>Технички опис:</vt:lpstr>
      <vt:lpstr>Графички прилози:</vt:lpstr>
      <vt:lpstr>Материјали и детаљи:</vt:lpstr>
      <vt:lpstr>3Д ПРИКАЗИ ПЛАНИРАНОГ СТАЊА:</vt:lpstr>
      <vt:lpstr>ТРГ НЕМАЊИЋА- ПРОСТОР КОЈИ СПАЈА ЉУДЕ, ИСТОРИЈУ И БУДУЋНОСТ!  ХВАЛА НА ПАЖЊИ!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РЕКОНСТРУКЦИЈА ТРГА НЕМАЊИЋА, БРУС на катастарским парцелама број 935/1, 935/2, 1240/3 i 1237/2 KO Брус, општина Брус</dc:title>
  <dc:creator>Korisnik</dc:creator>
  <cp:lastModifiedBy>Korisnik</cp:lastModifiedBy>
  <cp:revision>22</cp:revision>
  <dcterms:created xsi:type="dcterms:W3CDTF">2026-10-19T12:26:20Z</dcterms:created>
  <dcterms:modified xsi:type="dcterms:W3CDTF">2026-10-20T08:30:08Z</dcterms:modified>
</cp:coreProperties>
</file>